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4" r:id="rId5"/>
    <p:sldId id="267" r:id="rId6"/>
    <p:sldId id="268" r:id="rId7"/>
    <p:sldId id="272" r:id="rId8"/>
    <p:sldId id="271" r:id="rId9"/>
    <p:sldId id="273" r:id="rId10"/>
    <p:sldId id="274" r:id="rId11"/>
    <p:sldId id="275" r:id="rId12"/>
    <p:sldId id="277" r:id="rId13"/>
    <p:sldId id="280" r:id="rId14"/>
    <p:sldId id="278" r:id="rId15"/>
    <p:sldId id="281" r:id="rId16"/>
    <p:sldId id="279" r:id="rId17"/>
    <p:sldId id="263" r:id="rId18"/>
    <p:sldId id="259" r:id="rId19"/>
    <p:sldId id="266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" TargetMode="External"/><Relationship Id="rId7" Type="http://schemas.openxmlformats.org/officeDocument/2006/relationships/hyperlink" Target="http://www.gov.ru/" TargetMode="External"/><Relationship Id="rId2" Type="http://schemas.openxmlformats.org/officeDocument/2006/relationships/hyperlink" Target="http://www.garan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sident.kremlin.ru/" TargetMode="External"/><Relationship Id="rId5" Type="http://schemas.openxmlformats.org/officeDocument/2006/relationships/hyperlink" Target="http://www.krugosvet.ru/" TargetMode="External"/><Relationship Id="rId4" Type="http://schemas.openxmlformats.org/officeDocument/2006/relationships/hyperlink" Target="https://vk.com/away.php?to=http://www.garant.ru/&amp;post=-193935850_46&amp;cc_key=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55;&#1086;&#1088;&#1090;&#1072;&#1083;:&#1048;&#1089;&#1090;&#1086;" TargetMode="External"/><Relationship Id="rId3" Type="http://schemas.openxmlformats.org/officeDocument/2006/relationships/hyperlink" Target="http://azy-economiki.ru/)-" TargetMode="External"/><Relationship Id="rId7" Type="http://schemas.openxmlformats.org/officeDocument/2006/relationships/hyperlink" Target="http://hrono.info/" TargetMode="External"/><Relationship Id="rId2" Type="http://schemas.openxmlformats.org/officeDocument/2006/relationships/hyperlink" Target="http://ecsocman.edu.ru/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nivers.ru/" TargetMode="External"/><Relationship Id="rId5" Type="http://schemas.openxmlformats.org/officeDocument/2006/relationships/hyperlink" Target="http://www.hist.msu.ru/ER/Etext/" TargetMode="External"/><Relationship Id="rId4" Type="http://schemas.openxmlformats.org/officeDocument/2006/relationships/hyperlink" Target="https://iloveeconomics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031368" cy="230124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ММО учителей истории и обществознания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484784"/>
            <a:ext cx="6480048" cy="1752600"/>
          </a:xfrm>
        </p:spPr>
        <p:txBody>
          <a:bodyPr/>
          <a:lstStyle/>
          <a:p>
            <a:r>
              <a:rPr lang="ru-RU" dirty="0" smtClean="0"/>
              <a:t>22.08.2023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Переход на ФОП по истории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и обществознанию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210" t="29754" r="22720" b="27368"/>
          <a:stretch>
            <a:fillRect/>
          </a:stretch>
        </p:blipFill>
        <p:spPr bwMode="auto">
          <a:xfrm>
            <a:off x="467543" y="1844824"/>
            <a:ext cx="746578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sym typeface="Wingdings 2"/>
              </a:rPr>
              <a:t>Учебники и пособия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245" t="29368" r="23740" b="47049"/>
          <a:stretch>
            <a:fillRect/>
          </a:stretch>
        </p:blipFill>
        <p:spPr bwMode="auto">
          <a:xfrm>
            <a:off x="467544" y="1628799"/>
            <a:ext cx="7344816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26202" t="32281" r="24542" b="43110"/>
          <a:stretch>
            <a:fillRect/>
          </a:stretch>
        </p:blipFill>
        <p:spPr bwMode="auto">
          <a:xfrm>
            <a:off x="467544" y="3717032"/>
            <a:ext cx="743410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sym typeface="Wingdings 2"/>
              </a:rPr>
              <a:t>Учебники и пособия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289" t="33826" r="19721" b="23885"/>
          <a:stretch>
            <a:fillRect/>
          </a:stretch>
        </p:blipFill>
        <p:spPr bwMode="auto">
          <a:xfrm>
            <a:off x="395536" y="2276872"/>
            <a:ext cx="757336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25096" t="63781" r="22882" b="26375"/>
          <a:stretch>
            <a:fillRect/>
          </a:stretch>
        </p:blipFill>
        <p:spPr bwMode="auto">
          <a:xfrm>
            <a:off x="395536" y="5517232"/>
            <a:ext cx="812250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l="49809" t="29500" r="27500" b="26204"/>
          <a:stretch>
            <a:fillRect/>
          </a:stretch>
        </p:blipFill>
        <p:spPr bwMode="auto">
          <a:xfrm>
            <a:off x="6516216" y="188640"/>
            <a:ext cx="242747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sym typeface="Wingdings 2"/>
              </a:rPr>
              <a:t>Учебники и пособия (</a:t>
            </a:r>
            <a:r>
              <a:rPr lang="ru-RU" sz="4800" dirty="0" err="1" smtClean="0">
                <a:solidFill>
                  <a:schemeClr val="accent1">
                    <a:lumMod val="50000"/>
                  </a:schemeClr>
                </a:solidFill>
                <a:sym typeface="Wingdings 2"/>
              </a:rPr>
              <a:t>обществонание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sym typeface="Wingdings 2"/>
              </a:rPr>
              <a:t>)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388" t="46519" r="18863" b="20894"/>
          <a:stretch>
            <a:fillRect/>
          </a:stretch>
        </p:blipFill>
        <p:spPr bwMode="auto">
          <a:xfrm>
            <a:off x="467544" y="1628799"/>
            <a:ext cx="7488832" cy="22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22328" t="33266" r="20668" b="13579"/>
          <a:stretch>
            <a:fillRect/>
          </a:stretch>
        </p:blipFill>
        <p:spPr bwMode="auto">
          <a:xfrm>
            <a:off x="611560" y="1844824"/>
            <a:ext cx="74168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sym typeface="Wingdings 2"/>
              </a:rPr>
              <a:t>Учебники и пособия (но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3094" r="23907" b="9813"/>
          <a:stretch>
            <a:fillRect/>
          </a:stretch>
        </p:blipFill>
        <p:spPr bwMode="auto">
          <a:xfrm>
            <a:off x="395536" y="3284984"/>
            <a:ext cx="3712137" cy="215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19561" t="31297" r="19561" b="12594"/>
          <a:stretch>
            <a:fillRect/>
          </a:stretch>
        </p:blipFill>
        <p:spPr bwMode="auto">
          <a:xfrm>
            <a:off x="395536" y="5157192"/>
            <a:ext cx="3282261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 l="20115" t="33266" r="17901" b="10626"/>
          <a:stretch>
            <a:fillRect/>
          </a:stretch>
        </p:blipFill>
        <p:spPr bwMode="auto">
          <a:xfrm>
            <a:off x="5220072" y="2780928"/>
            <a:ext cx="3600400" cy="18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 l="20115" t="35235" r="18454" b="9641"/>
          <a:stretch>
            <a:fillRect/>
          </a:stretch>
        </p:blipFill>
        <p:spPr bwMode="auto">
          <a:xfrm>
            <a:off x="323528" y="1268760"/>
            <a:ext cx="4123743" cy="208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 l="16794" t="29328" r="14861" b="11610"/>
          <a:stretch>
            <a:fillRect/>
          </a:stretch>
        </p:blipFill>
        <p:spPr bwMode="auto">
          <a:xfrm>
            <a:off x="4788024" y="4913784"/>
            <a:ext cx="40016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/>
          <a:srcRect l="16794" t="32281" r="27472" b="10642"/>
          <a:stretch>
            <a:fillRect/>
          </a:stretch>
        </p:blipFill>
        <p:spPr bwMode="auto">
          <a:xfrm>
            <a:off x="5580112" y="836712"/>
            <a:ext cx="3160772" cy="18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sym typeface="Wingdings 2"/>
              </a:rPr>
              <a:t>Учебники и пособия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29156" r="21693" b="6250"/>
          <a:stretch>
            <a:fillRect/>
          </a:stretch>
        </p:blipFill>
        <p:spPr bwMode="auto">
          <a:xfrm>
            <a:off x="539552" y="1844824"/>
            <a:ext cx="676875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26756" t="31297" r="48893" b="28344"/>
          <a:stretch>
            <a:fillRect/>
          </a:stretch>
        </p:blipFill>
        <p:spPr bwMode="auto">
          <a:xfrm>
            <a:off x="7057524" y="188640"/>
            <a:ext cx="20864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l="26756" t="35235" r="22328" b="18500"/>
          <a:stretch>
            <a:fillRect/>
          </a:stretch>
        </p:blipFill>
        <p:spPr bwMode="auto">
          <a:xfrm>
            <a:off x="539552" y="2204864"/>
            <a:ext cx="789330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sym typeface="Wingdings 2"/>
              </a:rPr>
              <a:t>Учебники и пособия (методическая поддержка)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917032"/>
          </a:xfrm>
        </p:spPr>
        <p:txBody>
          <a:bodyPr/>
          <a:lstStyle/>
          <a:p>
            <a:r>
              <a:rPr lang="ru-RU" dirty="0" smtClean="0"/>
              <a:t>Платформа </a:t>
            </a:r>
            <a:r>
              <a:rPr lang="en-US" dirty="0" err="1" smtClean="0"/>
              <a:t>Lekta</a:t>
            </a:r>
            <a:r>
              <a:rPr lang="en-US" dirty="0" smtClean="0"/>
              <a:t> (</a:t>
            </a:r>
            <a:r>
              <a:rPr lang="ru-RU" dirty="0" smtClean="0"/>
              <a:t>электронные учебники, пособия по функциональной грамотности)</a:t>
            </a:r>
          </a:p>
          <a:p>
            <a:r>
              <a:rPr lang="ru-RU" dirty="0" smtClean="0"/>
              <a:t>История, ФОП с рекомендациями по использованию учебников (файлы в отд. папке для 5-8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dirty="0" smtClean="0"/>
              <a:t>    </a:t>
            </a:r>
            <a:br>
              <a:rPr lang="ru-RU" sz="3600" dirty="0" smtClean="0"/>
            </a:br>
            <a:r>
              <a:rPr lang="ru-RU" sz="3600" dirty="0" smtClean="0"/>
              <a:t>      </a:t>
            </a:r>
            <a:br>
              <a:rPr lang="ru-RU" sz="3600" dirty="0" smtClean="0"/>
            </a:br>
            <a:r>
              <a:rPr lang="ru-RU" sz="3600" dirty="0" smtClean="0"/>
              <a:t>   </a:t>
            </a:r>
            <a:r>
              <a:rPr lang="ru-RU" sz="4400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lang="ru-RU" sz="3600" dirty="0" smtClean="0">
                <a:solidFill>
                  <a:srgbClr val="FF0000"/>
                </a:solidFill>
                <a:sym typeface="Wingdings 2"/>
              </a:rPr>
              <a:t> </a:t>
            </a:r>
            <a:r>
              <a:rPr lang="ru-RU" sz="3600" dirty="0" smtClean="0">
                <a:sym typeface="Wingdings 2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Планирование работы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на 2023-2024 гг.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7467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1" y="2276872"/>
            <a:ext cx="70567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Заседание 2.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Преподавание истории и обществознания на основе ФОП.</a:t>
            </a:r>
          </a:p>
          <a:p>
            <a:pPr marL="457200" indent="-45720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Заседание 3.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Использование  электронных ресурсов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интернет-платформ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для рационализации учебного процесса</a:t>
            </a:r>
          </a:p>
          <a:p>
            <a:pPr marL="457200" indent="-45720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Проблемные вопросы: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Приемы формирования функциональной грамотности на уроке и внеурочных занятиях 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Повышение качества подготовки к ГИА, олимпиадам.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Организация взаимодействия членов ММО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Интернет-ресурсы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7332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ПРАВО</a:t>
            </a:r>
            <a:endParaRPr lang="ru-RU" sz="2000" dirty="0" smtClean="0">
              <a:hlinkClick r:id="rId2"/>
            </a:endParaRPr>
          </a:p>
          <a:p>
            <a:pPr>
              <a:buNone/>
            </a:pPr>
            <a:r>
              <a:rPr lang="ru-RU" sz="2000" dirty="0" smtClean="0">
                <a:hlinkClick r:id="rId2"/>
              </a:rPr>
              <a:t>http://www.garant.ru/</a:t>
            </a:r>
            <a:r>
              <a:rPr lang="ru-RU" sz="2000" dirty="0" smtClean="0"/>
              <a:t> — «Гарант» (законодательство с комментариями).</a:t>
            </a:r>
          </a:p>
          <a:p>
            <a:pPr>
              <a:buNone/>
            </a:pPr>
            <a:r>
              <a:rPr lang="ru-RU" sz="2000" dirty="0" smtClean="0">
                <a:hlinkClick r:id="rId3"/>
              </a:rPr>
              <a:t>http://www.consultant.ru/</a:t>
            </a:r>
            <a:r>
              <a:rPr lang="ru-RU" sz="2000" dirty="0" smtClean="0"/>
              <a:t> — справочно-правовая система «Консультант Плюс».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ОБЩЕСТВОЗНАНИЕ</a:t>
            </a:r>
            <a:endParaRPr lang="ru-RU" sz="2000" dirty="0" smtClean="0">
              <a:hlinkClick r:id="rId4"/>
            </a:endParaRPr>
          </a:p>
          <a:p>
            <a:pPr>
              <a:buNone/>
            </a:pPr>
            <a:r>
              <a:rPr lang="ru-RU" sz="2000" dirty="0" smtClean="0">
                <a:hlinkClick r:id="rId5"/>
              </a:rPr>
              <a:t>http://www.krugosvet.ru/</a:t>
            </a:r>
            <a:r>
              <a:rPr lang="ru-RU" sz="2000" dirty="0" smtClean="0"/>
              <a:t> — универсальная научно-популярная энциклопедия «</a:t>
            </a:r>
            <a:r>
              <a:rPr lang="ru-RU" sz="2000" dirty="0" err="1" smtClean="0"/>
              <a:t>Кругосвет</a:t>
            </a:r>
            <a:r>
              <a:rPr lang="ru-RU" sz="2000" dirty="0" smtClean="0"/>
              <a:t>». </a:t>
            </a:r>
            <a:endParaRPr lang="ru-RU" sz="2000" dirty="0" smtClean="0">
              <a:hlinkClick r:id="rId6"/>
            </a:endParaRPr>
          </a:p>
          <a:p>
            <a:pPr>
              <a:buNone/>
            </a:pPr>
            <a:r>
              <a:rPr lang="ru-RU" sz="2000" dirty="0" smtClean="0">
                <a:hlinkClick r:id="rId6"/>
              </a:rPr>
              <a:t>http://www.president.kremlin.ru</a:t>
            </a:r>
            <a:r>
              <a:rPr lang="ru-RU" sz="2000" dirty="0" smtClean="0"/>
              <a:t> — официальный сайт Президента РФ.</a:t>
            </a:r>
          </a:p>
          <a:p>
            <a:pPr>
              <a:buNone/>
            </a:pPr>
            <a:r>
              <a:rPr lang="ru-RU" sz="2000" dirty="0" smtClean="0">
                <a:hlinkClick r:id="rId7"/>
              </a:rPr>
              <a:t>http://www.gov.ru/</a:t>
            </a:r>
            <a:r>
              <a:rPr lang="ru-RU" sz="2000" dirty="0" smtClean="0"/>
              <a:t> — сервер органов государственной власти РФ.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Интернет-ресурсы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ЭКОНОМИКА</a:t>
            </a:r>
          </a:p>
          <a:p>
            <a:pPr>
              <a:buNone/>
            </a:pPr>
            <a:r>
              <a:rPr lang="ru-RU" sz="2000" dirty="0" smtClean="0">
                <a:hlinkClick r:id="rId2"/>
              </a:rPr>
              <a:t>http://ecsocman.edu.ru/ -</a:t>
            </a:r>
            <a:r>
              <a:rPr lang="ru-RU" sz="2000" dirty="0" smtClean="0"/>
              <a:t>  федеральный образовательный портал «Экономика, социология, менеджмент». </a:t>
            </a:r>
          </a:p>
          <a:p>
            <a:pPr>
              <a:buNone/>
            </a:pPr>
            <a:r>
              <a:rPr lang="ru-RU" sz="2000" dirty="0" smtClean="0">
                <a:hlinkClick r:id="rId3"/>
              </a:rPr>
              <a:t>http://azy-economiki.ru/) -</a:t>
            </a:r>
            <a:r>
              <a:rPr lang="ru-RU" sz="2000" dirty="0" smtClean="0"/>
              <a:t> Бойко М. Азы экономики. Учебник для обучения основам экономической науки. </a:t>
            </a:r>
          </a:p>
          <a:p>
            <a:pPr>
              <a:buNone/>
            </a:pPr>
            <a:r>
              <a:rPr lang="ru-RU" sz="2000" dirty="0" smtClean="0">
                <a:hlinkClick r:id="rId4"/>
              </a:rPr>
              <a:t>https://ILoveEconomics.ru</a:t>
            </a:r>
            <a:r>
              <a:rPr lang="ru-RU" sz="2000" dirty="0" smtClean="0"/>
              <a:t> — «Экономика для школьников».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ИСТОРИЯ</a:t>
            </a:r>
          </a:p>
          <a:p>
            <a:pPr>
              <a:buNone/>
            </a:pPr>
            <a:r>
              <a:rPr lang="ru-RU" sz="2000" dirty="0" smtClean="0">
                <a:hlinkClick r:id="rId5"/>
              </a:rPr>
              <a:t>http://www.hist.msu.ru/ER/Etext/</a:t>
            </a:r>
            <a:r>
              <a:rPr lang="ru-RU" sz="2000" dirty="0" smtClean="0"/>
              <a:t> — Исторические источники на русском языке в Интернете (Электронная библиотека Исторического факультета МГУ им. М.В. Ломоносова)</a:t>
            </a:r>
          </a:p>
          <a:p>
            <a:pPr>
              <a:buNone/>
            </a:pPr>
            <a:r>
              <a:rPr lang="ru-RU" sz="2000" dirty="0" smtClean="0">
                <a:hlinkClick r:id="rId6"/>
              </a:rPr>
              <a:t>https://runivers.ru/</a:t>
            </a:r>
            <a:r>
              <a:rPr lang="ru-RU" sz="2000" dirty="0" smtClean="0"/>
              <a:t> — исторический проект «</a:t>
            </a:r>
            <a:r>
              <a:rPr lang="ru-RU" sz="2000" dirty="0" err="1" smtClean="0"/>
              <a:t>Руниверс</a:t>
            </a:r>
            <a:r>
              <a:rPr lang="ru-RU" sz="2000" dirty="0" smtClean="0"/>
              <a:t>».</a:t>
            </a:r>
          </a:p>
          <a:p>
            <a:pPr>
              <a:buNone/>
            </a:pPr>
            <a:r>
              <a:rPr lang="ru-RU" sz="2000" dirty="0" smtClean="0">
                <a:hlinkClick r:id="rId7"/>
              </a:rPr>
              <a:t>http://hrono.info/</a:t>
            </a:r>
            <a:r>
              <a:rPr lang="ru-RU" sz="2000" dirty="0" smtClean="0"/>
              <a:t> — исторический проект «</a:t>
            </a:r>
            <a:r>
              <a:rPr lang="ru-RU" sz="2000" dirty="0" err="1" smtClean="0"/>
              <a:t>Хронос</a:t>
            </a:r>
            <a:r>
              <a:rPr lang="ru-RU" sz="2000" dirty="0" smtClean="0"/>
              <a:t>».</a:t>
            </a:r>
          </a:p>
          <a:p>
            <a:pPr>
              <a:buNone/>
            </a:pPr>
            <a:r>
              <a:rPr lang="ru-RU" sz="2000" dirty="0" smtClean="0">
                <a:hlinkClick r:id="rId8"/>
              </a:rPr>
              <a:t>http://ru.wikipedia.org/wiki/Портал:Исто</a:t>
            </a:r>
            <a:r>
              <a:rPr lang="ru-RU" sz="2000" dirty="0" smtClean="0"/>
              <a:t>… — Портал: История.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Вопросы к обсуждению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Переход на ФОП по истории и обществознанию </a:t>
            </a:r>
          </a:p>
          <a:p>
            <a:pPr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Планирование работы на 2023-2024 гг.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7004405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Презентация подготовлена</a:t>
            </a:r>
          </a:p>
          <a:p>
            <a:pPr algn="r"/>
            <a:r>
              <a:rPr lang="ru-RU" dirty="0" smtClean="0"/>
              <a:t>учителем обществознания </a:t>
            </a:r>
          </a:p>
          <a:p>
            <a:pPr algn="r"/>
            <a:r>
              <a:rPr lang="ru-RU" dirty="0" smtClean="0"/>
              <a:t>МОУ </a:t>
            </a:r>
            <a:r>
              <a:rPr lang="ru-RU" dirty="0" err="1" smtClean="0"/>
              <a:t>Николо-Кормской</a:t>
            </a:r>
            <a:r>
              <a:rPr lang="ru-RU" dirty="0" smtClean="0"/>
              <a:t> СОШ</a:t>
            </a:r>
          </a:p>
          <a:p>
            <a:pPr algn="r"/>
            <a:r>
              <a:rPr lang="ru-RU" dirty="0" err="1" smtClean="0"/>
              <a:t>Коковиной</a:t>
            </a:r>
            <a:r>
              <a:rPr lang="ru-RU" dirty="0" smtClean="0"/>
              <a:t> Е.А.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Для создания презентации использовались ресурсы, </a:t>
            </a:r>
          </a:p>
          <a:p>
            <a:pPr algn="r"/>
            <a:r>
              <a:rPr lang="ru-RU" dirty="0" smtClean="0"/>
              <a:t>находящиеся в свободном доступе в сети Интернет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88070B-A74F-8055-22B6-C7783E94742A}"/>
              </a:ext>
            </a:extLst>
          </p:cNvPr>
          <p:cNvSpPr txBox="1"/>
          <p:nvPr/>
        </p:nvSpPr>
        <p:spPr>
          <a:xfrm>
            <a:off x="1331640" y="2564904"/>
            <a:ext cx="7187001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5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lang="en-US" sz="5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Переход на ФОП по истории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и обществознанию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424" t="29482" r="19377" b="20894"/>
          <a:stretch>
            <a:fillRect/>
          </a:stretch>
        </p:blipFill>
        <p:spPr bwMode="auto">
          <a:xfrm>
            <a:off x="467544" y="2060848"/>
            <a:ext cx="758174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Переход на ФОП (Документы)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388" t="31083" r="20791" b="8888"/>
          <a:stretch>
            <a:fillRect/>
          </a:stretch>
        </p:blipFill>
        <p:spPr bwMode="auto">
          <a:xfrm>
            <a:off x="467544" y="1916831"/>
            <a:ext cx="7416824" cy="425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Переход на ФОП по истории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и обществознанию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250" t="30872" r="18037" b="10815"/>
          <a:stretch>
            <a:fillRect/>
          </a:stretch>
        </p:blipFill>
        <p:spPr bwMode="auto">
          <a:xfrm>
            <a:off x="467544" y="1772816"/>
            <a:ext cx="759049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Переход на ФОП по истории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и обществознанию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424" t="29368" r="20791" b="7173"/>
          <a:stretch>
            <a:fillRect/>
          </a:stretch>
        </p:blipFill>
        <p:spPr bwMode="auto">
          <a:xfrm>
            <a:off x="467544" y="1700808"/>
            <a:ext cx="7488832" cy="446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Переход на ФОП по истории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и обществознанию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424" t="31083" r="18863" b="7173"/>
          <a:stretch>
            <a:fillRect/>
          </a:stretch>
        </p:blipFill>
        <p:spPr bwMode="auto">
          <a:xfrm>
            <a:off x="467544" y="1772816"/>
            <a:ext cx="7416824" cy="417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Переход на ФОП по истории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и обществознанию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245" t="56810" r="22720" b="14034"/>
          <a:stretch>
            <a:fillRect/>
          </a:stretch>
        </p:blipFill>
        <p:spPr bwMode="auto">
          <a:xfrm>
            <a:off x="251520" y="1772816"/>
            <a:ext cx="861978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6756" t="44094" r="23989" b="43110"/>
          <a:stretch>
            <a:fillRect/>
          </a:stretch>
        </p:blipFill>
        <p:spPr bwMode="auto">
          <a:xfrm>
            <a:off x="251520" y="5013176"/>
            <a:ext cx="8352928" cy="122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6756" t="33266" r="24607" b="55037"/>
          <a:stretch>
            <a:fillRect/>
          </a:stretch>
        </p:blipFill>
        <p:spPr bwMode="auto">
          <a:xfrm>
            <a:off x="251520" y="4941168"/>
            <a:ext cx="829729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Переход на ФОП по истории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и обществознанию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210" t="34513" r="23221" b="48567"/>
          <a:stretch>
            <a:fillRect/>
          </a:stretch>
        </p:blipFill>
        <p:spPr bwMode="auto">
          <a:xfrm>
            <a:off x="395536" y="1628799"/>
            <a:ext cx="7488832" cy="13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699" t="67100" r="22720" b="5458"/>
          <a:stretch>
            <a:fillRect/>
          </a:stretch>
        </p:blipFill>
        <p:spPr bwMode="auto">
          <a:xfrm>
            <a:off x="395536" y="3501008"/>
            <a:ext cx="7416824" cy="221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294</TotalTime>
  <Words>169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ММО учителей истории и обществознания</vt:lpstr>
      <vt:lpstr>Вопросы к обсуждению</vt:lpstr>
      <vt:lpstr>        Переход на ФОП по истории                               и обществознанию   </vt:lpstr>
      <vt:lpstr>        Переход на ФОП (Документы)  </vt:lpstr>
      <vt:lpstr>        Переход на ФОП по истории                               и обществознанию   </vt:lpstr>
      <vt:lpstr>        Переход на ФОП по истории                               и обществознанию   </vt:lpstr>
      <vt:lpstr>        Переход на ФОП по истории                               и обществознанию   </vt:lpstr>
      <vt:lpstr>        Переход на ФОП по истории                               и обществознанию   </vt:lpstr>
      <vt:lpstr>        Переход на ФОП по истории                               и обществознанию   </vt:lpstr>
      <vt:lpstr>        Переход на ФОП по истории                               и обществознанию   </vt:lpstr>
      <vt:lpstr>        Учебники и пособия  </vt:lpstr>
      <vt:lpstr>        Учебники и пособия  </vt:lpstr>
      <vt:lpstr>        Учебники и пособия (обществонание)  </vt:lpstr>
      <vt:lpstr>        Учебники и пособия (но  </vt:lpstr>
      <vt:lpstr>        Учебники и пособия   </vt:lpstr>
      <vt:lpstr>        Учебники и пособия (методическая поддержка)  </vt:lpstr>
      <vt:lpstr>                  Планирование работы                                     на 2023-2024 гг.  </vt:lpstr>
      <vt:lpstr>Интернет-ресурсы </vt:lpstr>
      <vt:lpstr>Интернет-ресурсы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ММО учителей истории и обществознания</dc:title>
  <dc:creator>BLAN</dc:creator>
  <cp:lastModifiedBy>BLAN</cp:lastModifiedBy>
  <cp:revision>34</cp:revision>
  <dcterms:created xsi:type="dcterms:W3CDTF">2023-08-21T16:18:08Z</dcterms:created>
  <dcterms:modified xsi:type="dcterms:W3CDTF">2024-12-08T15:11:28Z</dcterms:modified>
</cp:coreProperties>
</file>