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2" r:id="rId2"/>
    <p:sldId id="260" r:id="rId3"/>
    <p:sldId id="303" r:id="rId4"/>
    <p:sldId id="293" r:id="rId5"/>
    <p:sldId id="320" r:id="rId6"/>
    <p:sldId id="325" r:id="rId7"/>
    <p:sldId id="300" r:id="rId8"/>
    <p:sldId id="304" r:id="rId9"/>
    <p:sldId id="307" r:id="rId10"/>
    <p:sldId id="308" r:id="rId11"/>
    <p:sldId id="306" r:id="rId12"/>
    <p:sldId id="324" r:id="rId13"/>
    <p:sldId id="296" r:id="rId14"/>
    <p:sldId id="299" r:id="rId15"/>
    <p:sldId id="312" r:id="rId16"/>
    <p:sldId id="313" r:id="rId17"/>
    <p:sldId id="326" r:id="rId18"/>
    <p:sldId id="318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2E61"/>
    <a:srgbClr val="47627F"/>
    <a:srgbClr val="04105A"/>
    <a:srgbClr val="ED613E"/>
    <a:srgbClr val="BF3C48"/>
    <a:srgbClr val="856E45"/>
    <a:srgbClr val="6F267F"/>
    <a:srgbClr val="FECB00"/>
    <a:srgbClr val="729F11"/>
    <a:srgbClr val="111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51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nad\OneDrive\&#1056;&#1072;&#1073;&#1086;&#1095;&#1080;&#1081;%20&#1089;&#1090;&#1086;&#1083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Лист1!$A$1:$A$5</c:f>
              <c:strCache>
                <c:ptCount val="5"/>
                <c:pt idx="0">
                  <c:v>Лабораторные работы</c:v>
                </c:pt>
                <c:pt idx="1">
                  <c:v>Проведение опытов и эксеприментов</c:v>
                </c:pt>
                <c:pt idx="2">
                  <c:v>Изучение теоретического материала</c:v>
                </c:pt>
                <c:pt idx="3">
                  <c:v>Решение качественных задач</c:v>
                </c:pt>
                <c:pt idx="4">
                  <c:v>Решение количественных задач</c:v>
                </c:pt>
              </c:strCache>
            </c:strRef>
          </c:cat>
          <c:val>
            <c:numRef>
              <c:f>Лист1!$B$1:$B$5</c:f>
              <c:numCache>
                <c:formatCode>0%</c:formatCode>
                <c:ptCount val="5"/>
                <c:pt idx="0">
                  <c:v>0.25</c:v>
                </c:pt>
                <c:pt idx="1">
                  <c:v>0.35000000000000031</c:v>
                </c:pt>
                <c:pt idx="2">
                  <c:v>0.2</c:v>
                </c:pt>
                <c:pt idx="3">
                  <c:v>0.15000000000000016</c:v>
                </c:pt>
                <c:pt idx="4">
                  <c:v>5.0000000000000051E-2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93474034572216"/>
          <c:y val="0"/>
          <c:w val="0.38022386195749608"/>
          <c:h val="0.9862146061295668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9303730485131"/>
          <c:y val="9.7159437440262217E-2"/>
          <c:w val="0.36083865767269591"/>
          <c:h val="0.8692649401483776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2"/>
              <c:layout>
                <c:manualLayout>
                  <c:x val="-5.6236508009250494E-2"/>
                  <c:y val="-8.4103239018151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Лист4!$A$1:$A$5</c:f>
              <c:strCache>
                <c:ptCount val="5"/>
                <c:pt idx="0">
                  <c:v>Лабораторные работы</c:v>
                </c:pt>
                <c:pt idx="1">
                  <c:v>Проведение опытов и эксеприментов</c:v>
                </c:pt>
                <c:pt idx="2">
                  <c:v>Изучение теоретического материала</c:v>
                </c:pt>
                <c:pt idx="3">
                  <c:v>Решение качественных задач</c:v>
                </c:pt>
                <c:pt idx="4">
                  <c:v>Решение количественных задач</c:v>
                </c:pt>
              </c:strCache>
            </c:strRef>
          </c:cat>
          <c:val>
            <c:numRef>
              <c:f>Лист4!$B$1:$B$5</c:f>
              <c:numCache>
                <c:formatCode>0%</c:formatCode>
                <c:ptCount val="5"/>
                <c:pt idx="0">
                  <c:v>0.25</c:v>
                </c:pt>
                <c:pt idx="1">
                  <c:v>0.1</c:v>
                </c:pt>
                <c:pt idx="2">
                  <c:v>0.05</c:v>
                </c:pt>
                <c:pt idx="3">
                  <c:v>0.15000000000000016</c:v>
                </c:pt>
                <c:pt idx="4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714830011723318"/>
          <c:y val="1.3428149364076476E-2"/>
          <c:w val="0.39486885102140673"/>
          <c:h val="0.96862560429432998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Лист2!$A$1:$A$5</c:f>
              <c:strCache>
                <c:ptCount val="5"/>
                <c:pt idx="0">
                  <c:v>Лабораторные работы</c:v>
                </c:pt>
                <c:pt idx="1">
                  <c:v>Проведение опытов и эксеприментов</c:v>
                </c:pt>
                <c:pt idx="2">
                  <c:v>Изучение теоретического материала</c:v>
                </c:pt>
                <c:pt idx="3">
                  <c:v>Решение качественных задач</c:v>
                </c:pt>
                <c:pt idx="4">
                  <c:v>Решение количественных задач</c:v>
                </c:pt>
              </c:strCache>
            </c:strRef>
          </c:cat>
          <c:val>
            <c:numRef>
              <c:f>Лист2!$B$1:$B$5</c:f>
              <c:numCache>
                <c:formatCode>0%</c:formatCode>
                <c:ptCount val="5"/>
                <c:pt idx="0">
                  <c:v>0.2</c:v>
                </c:pt>
                <c:pt idx="1">
                  <c:v>0.30000000000000004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865555143914563"/>
          <c:y val="5.5788226325397434E-2"/>
          <c:w val="0.30490664245163634"/>
          <c:h val="0.8610353694014750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Лист3!$A$1:$A$5</c:f>
              <c:strCache>
                <c:ptCount val="5"/>
                <c:pt idx="0">
                  <c:v>Лабораторные работы</c:v>
                </c:pt>
                <c:pt idx="1">
                  <c:v>Проведение опытов и эксеприментов</c:v>
                </c:pt>
                <c:pt idx="2">
                  <c:v>Изучение теоретического материала</c:v>
                </c:pt>
                <c:pt idx="3">
                  <c:v>Решение качественных задач</c:v>
                </c:pt>
                <c:pt idx="4">
                  <c:v>Решение количественных задач</c:v>
                </c:pt>
              </c:strCache>
            </c:strRef>
          </c:cat>
          <c:val>
            <c:numRef>
              <c:f>Лист3!$B$1:$B$5</c:f>
              <c:numCache>
                <c:formatCode>0%</c:formatCode>
                <c:ptCount val="5"/>
                <c:pt idx="0">
                  <c:v>0.25</c:v>
                </c:pt>
                <c:pt idx="1">
                  <c:v>0.15000000000000016</c:v>
                </c:pt>
                <c:pt idx="2">
                  <c:v>0.1</c:v>
                </c:pt>
                <c:pt idx="3">
                  <c:v>0.15000000000000016</c:v>
                </c:pt>
                <c:pt idx="4">
                  <c:v>0.35000000000000031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271437071899861"/>
          <c:y val="6.2523644041701599E-3"/>
          <c:w val="0.36013213460872129"/>
          <c:h val="0.9714012668807460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Лист1!$A$3:$A$5</c:f>
              <c:strCache>
                <c:ptCount val="3"/>
                <c:pt idx="0">
                  <c:v>удовтетворительно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0.67</c:v>
                </c:pt>
                <c:pt idx="1">
                  <c:v>0.22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Лист1!$D$3:$D$5</c:f>
              <c:strCache>
                <c:ptCount val="3"/>
                <c:pt idx="0">
                  <c:v>удовтетворительно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Лист1!$E$3:$E$5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0.33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Лист1!$G$3:$G$5</c:f>
              <c:strCache>
                <c:ptCount val="3"/>
                <c:pt idx="0">
                  <c:v>удовтетворительно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Лист1!$H$3:$H$5</c:f>
              <c:numCache>
                <c:formatCode>0%</c:formatCode>
                <c:ptCount val="3"/>
                <c:pt idx="0">
                  <c:v>0.33</c:v>
                </c:pt>
                <c:pt idx="1">
                  <c:v>0.44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zadavakachka.wixsite.com/mysite" TargetMode="External"/><Relationship Id="rId2" Type="http://schemas.openxmlformats.org/officeDocument/2006/relationships/hyperlink" Target="mailto:zadavakachka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публичная презентация результатов </a:t>
            </a:r>
            <a:r>
              <a:rPr lang="ru-RU" sz="2400" b="1" dirty="0"/>
              <a:t>педагогической </a:t>
            </a:r>
            <a:r>
              <a:rPr lang="ru-RU" sz="2400" b="1" dirty="0" smtClean="0"/>
              <a:t>деятельности учителя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sz="4800" b="1" i="1" dirty="0" smtClean="0"/>
          </a:p>
          <a:p>
            <a:pPr marL="0" indent="0" algn="ctr">
              <a:buNone/>
            </a:pPr>
            <a:r>
              <a:rPr lang="ru-RU" sz="4800" b="1" dirty="0" smtClean="0"/>
              <a:t>Использование сюжетных задач на уроках физики в 7-9-х </a:t>
            </a:r>
            <a:r>
              <a:rPr lang="ru-RU" sz="4800" b="1" dirty="0" smtClean="0"/>
              <a:t>классах средней общеобразовательной школы</a:t>
            </a:r>
            <a:endParaRPr lang="ru-RU" sz="4800" b="1" dirty="0" smtClean="0"/>
          </a:p>
          <a:p>
            <a:pPr marL="0" indent="0" algn="ctr">
              <a:buNone/>
            </a:pPr>
            <a:endParaRPr lang="ru-RU" sz="3400" dirty="0" smtClean="0"/>
          </a:p>
          <a:p>
            <a:pPr marL="0" indent="0" algn="ctr">
              <a:buNone/>
            </a:pPr>
            <a:endParaRPr lang="ru-RU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Анна </a:t>
            </a:r>
            <a:r>
              <a:rPr lang="ru-RU" sz="4800" b="1" dirty="0"/>
              <a:t>Сергеевна </a:t>
            </a:r>
            <a:r>
              <a:rPr lang="ru-RU" sz="4800" b="1" dirty="0" smtClean="0"/>
              <a:t>Калачева,</a:t>
            </a:r>
          </a:p>
          <a:p>
            <a:pPr marL="0" indent="0" algn="ctr">
              <a:buNone/>
            </a:pPr>
            <a:r>
              <a:rPr lang="ru-RU" sz="3200" dirty="0" smtClean="0"/>
              <a:t>учитель </a:t>
            </a:r>
            <a:r>
              <a:rPr lang="ru-RU" sz="3200" dirty="0" smtClean="0"/>
              <a:t>физики, </a:t>
            </a:r>
            <a:r>
              <a:rPr lang="ru-RU" sz="3200" dirty="0" smtClean="0"/>
              <a:t>МОУ </a:t>
            </a:r>
            <a:r>
              <a:rPr lang="ru-RU" sz="3200" dirty="0" err="1" smtClean="0"/>
              <a:t>Арефинская</a:t>
            </a:r>
            <a:r>
              <a:rPr lang="ru-RU" sz="3200" dirty="0" smtClean="0"/>
              <a:t> </a:t>
            </a:r>
            <a:r>
              <a:rPr lang="ru-RU" sz="3200" dirty="0" smtClean="0"/>
              <a:t>СОШ Рыбинского МР</a:t>
            </a:r>
            <a:endParaRPr lang="en-US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902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/>
              <a:t>Типы сюжетных задач по физике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/>
              <a:t>Сюжетные задачи, составленные на основе научных текстов (биология, астрономия, история и др</a:t>
            </a:r>
            <a:r>
              <a:rPr lang="ru-RU" sz="2800" dirty="0" smtClean="0"/>
              <a:t>.)</a:t>
            </a:r>
          </a:p>
          <a:p>
            <a:pPr lvl="0"/>
            <a:r>
              <a:rPr lang="ru-RU" sz="2800" dirty="0" smtClean="0"/>
              <a:t>Сюжетные </a:t>
            </a:r>
            <a:r>
              <a:rPr lang="ru-RU" sz="2800" dirty="0"/>
              <a:t>задачи, составленные на основе художественных произведений (кино, мультипликация, </a:t>
            </a:r>
            <a:r>
              <a:rPr lang="ru-RU" sz="2800" dirty="0" smtClean="0"/>
              <a:t>литература)</a:t>
            </a:r>
            <a:endParaRPr lang="ru-RU" sz="2800" dirty="0"/>
          </a:p>
          <a:p>
            <a:pPr lvl="0"/>
            <a:r>
              <a:rPr lang="ru-RU" sz="2800" dirty="0"/>
              <a:t>Задачи-рассказы, составленные на основе  бытовых ситуаций (школьная жизнь, спорт, домашнее хозяйство и др</a:t>
            </a:r>
            <a:r>
              <a:rPr lang="ru-RU" sz="2800" dirty="0" smtClean="0"/>
              <a:t>.)</a:t>
            </a:r>
            <a:endParaRPr lang="ru-RU" sz="2800" dirty="0"/>
          </a:p>
          <a:p>
            <a:pPr marL="114300" indent="0">
              <a:buNone/>
            </a:pPr>
            <a:endParaRPr lang="ru-RU" b="1" dirty="0"/>
          </a:p>
          <a:p>
            <a:pPr marL="114300" indent="0">
              <a:buNone/>
            </a:pPr>
            <a:endParaRPr lang="ru-RU" b="1" dirty="0" smtClean="0"/>
          </a:p>
          <a:p>
            <a:pPr marL="571500" indent="-457200">
              <a:buFont typeface="+mj-lt"/>
              <a:buAutoNum type="arabicPeriod"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04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343" y="526409"/>
            <a:ext cx="7704856" cy="753156"/>
          </a:xfrm>
        </p:spPr>
        <p:txBody>
          <a:bodyPr>
            <a:noAutofit/>
          </a:bodyPr>
          <a:lstStyle/>
          <a:p>
            <a:r>
              <a:rPr lang="ru-RU" sz="2800" dirty="0"/>
              <a:t>Использование </a:t>
            </a:r>
            <a:r>
              <a:rPr lang="ru-RU" sz="2800" dirty="0" smtClean="0"/>
              <a:t>сюжетных задач </a:t>
            </a:r>
            <a:br>
              <a:rPr lang="ru-RU" sz="2800" dirty="0" smtClean="0"/>
            </a:br>
            <a:r>
              <a:rPr lang="ru-RU" sz="2800" dirty="0" smtClean="0"/>
              <a:t>на уроках физики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904082"/>
              </p:ext>
            </p:extLst>
          </p:nvPr>
        </p:nvGraphicFramePr>
        <p:xfrm>
          <a:off x="306889" y="1582996"/>
          <a:ext cx="8585602" cy="4888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201"/>
                <a:gridCol w="2732201"/>
                <a:gridCol w="3121200"/>
              </a:tblGrid>
              <a:tr h="6825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Преимущества (сильные стороны)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Недостатки </a:t>
                      </a:r>
                    </a:p>
                    <a:p>
                      <a:r>
                        <a:rPr lang="ru-RU" sz="1600" dirty="0" smtClean="0"/>
                        <a:t>(слабые стороны)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Факторы роста (ресурс)</a:t>
                      </a:r>
                      <a:endParaRPr lang="ru-RU" sz="1600" dirty="0"/>
                    </a:p>
                  </a:txBody>
                  <a:tcPr/>
                </a:tc>
              </a:tr>
              <a:tr h="247315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интереса к предмету, мотивации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500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результата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(успешность обучения)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500" b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к ГИА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500" b="0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познавательных психических процессов, речи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500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нравственных качеств 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подбор сюжетов)</a:t>
                      </a:r>
                      <a:endParaRPr lang="ru-RU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Увлечение сюжетом может отвлечь от самой задачи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500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сюжета на каждом уроке может снизить мотивацию к изучению теории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50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все учебные ситуации требуют ввода сюжета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1200"/>
                        </a:spcBef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Тщательный отбор сюжета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(по возрасту)</a:t>
                      </a:r>
                    </a:p>
                    <a:p>
                      <a:pPr marL="285750" lvl="0" indent="-285750">
                        <a:spcBef>
                          <a:spcPts val="1200"/>
                        </a:spcBef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Дозирование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 использовать слишком много на одном уроке и не использовать на каждом уроке)</a:t>
                      </a:r>
                    </a:p>
                    <a:p>
                      <a:pPr marL="285750" lvl="0" indent="-285750">
                        <a:spcBef>
                          <a:spcPts val="1200"/>
                        </a:spcBef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Индивидуальный подход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 зависимости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 особенностей класса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например, больше или меньше бытовых задач) 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itchFamily="34" charset="0"/>
                        <a:buChar char="•"/>
                      </a:pP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7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исследовательская деятельность учащихся </a:t>
            </a:r>
            <a:endParaRPr lang="ru-RU" sz="3200" dirty="0"/>
          </a:p>
        </p:txBody>
      </p:sp>
      <p:pic>
        <p:nvPicPr>
          <p:cNvPr id="4" name="Содержимое 3" descr="Ub10e0pAuT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6784" y="1682651"/>
            <a:ext cx="1827805" cy="2440462"/>
          </a:xfrm>
        </p:spPr>
      </p:pic>
      <p:pic>
        <p:nvPicPr>
          <p:cNvPr id="7" name="Рисунок 6" descr="IMG_07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23050" y="4462126"/>
            <a:ext cx="2425387" cy="19008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79405" y="1616149"/>
            <a:ext cx="624846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b="1" u="sng" dirty="0" smtClean="0"/>
              <a:t>Темы исследовательских работ: 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«У природы нет плохой погоды»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«Физика в кулинарии»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«Как </a:t>
            </a:r>
            <a:r>
              <a:rPr lang="ru-RU" sz="1600" dirty="0"/>
              <a:t>предсказать погоду или Таинственный </a:t>
            </a:r>
            <a:r>
              <a:rPr lang="ru-RU" sz="1600" dirty="0" smtClean="0"/>
              <a:t>сосуд»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/>
              <a:t>«Великих людей питает труд»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«</a:t>
            </a:r>
            <a:r>
              <a:rPr lang="ru-RU" sz="1600" dirty="0"/>
              <a:t>Ледниковый период. ХХ</a:t>
            </a:r>
            <a:r>
              <a:rPr lang="en-US" sz="1600" dirty="0"/>
              <a:t>I</a:t>
            </a:r>
            <a:r>
              <a:rPr lang="ru-RU" sz="1600" dirty="0"/>
              <a:t> век</a:t>
            </a:r>
            <a:r>
              <a:rPr lang="ru-RU" sz="1600" dirty="0" smtClean="0"/>
              <a:t>»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«Лидер командной игры»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/>
              <a:t>«Гениев рождает провинция»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«Атомная энергетика: смертельная опасность или жизненная необходимость?»</a:t>
            </a:r>
          </a:p>
          <a:p>
            <a:pPr>
              <a:spcBef>
                <a:spcPts val="600"/>
              </a:spcBef>
            </a:pPr>
            <a:r>
              <a:rPr lang="ru-RU" sz="1600" b="1" u="sng" dirty="0" smtClean="0"/>
              <a:t>Победители и призеры мероприятий различного уровня: 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Муниципального  </a:t>
            </a:r>
            <a:endParaRPr lang="ru-RU" sz="1600" dirty="0" smtClean="0"/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Регионального      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Всероссийского </a:t>
            </a:r>
            <a:endParaRPr lang="ru-RU" sz="1600" dirty="0" smtClean="0"/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dirty="0" smtClean="0"/>
              <a:t>Международного</a:t>
            </a:r>
            <a:endParaRPr lang="ru-RU" sz="1600" dirty="0"/>
          </a:p>
          <a:p>
            <a:endParaRPr lang="ru-RU" sz="1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4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567" y="418670"/>
            <a:ext cx="8111872" cy="1051560"/>
          </a:xfrm>
        </p:spPr>
        <p:txBody>
          <a:bodyPr>
            <a:noAutofit/>
          </a:bodyPr>
          <a:lstStyle/>
          <a:p>
            <a:pPr algn="l"/>
            <a:r>
              <a:rPr lang="ru-RU" sz="2000" u="sng" dirty="0" smtClean="0">
                <a:latin typeface="Book Antiqua" pitchFamily="18" charset="0"/>
              </a:rPr>
              <a:t>Анкетирование до реализации методической темы</a:t>
            </a:r>
            <a:r>
              <a:rPr lang="ru-RU" sz="2000" dirty="0" smtClean="0">
                <a:latin typeface="Book Antiqua" pitchFamily="18" charset="0"/>
              </a:rPr>
              <a:t>: 1. </a:t>
            </a:r>
            <a:r>
              <a:rPr lang="ru-RU" sz="2000" b="1" dirty="0" smtClean="0">
                <a:latin typeface="Book Antiqua" pitchFamily="18" charset="0"/>
              </a:rPr>
              <a:t>«Какие </a:t>
            </a:r>
            <a:r>
              <a:rPr lang="ru-RU" sz="2000" b="1" dirty="0" smtClean="0">
                <a:latin typeface="Book Antiqua" pitchFamily="18" charset="0"/>
              </a:rPr>
              <a:t>задания на уроках физики тебе наиболее интересны?»</a:t>
            </a:r>
            <a:endParaRPr lang="ru-RU" sz="2000" b="1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34532" y="2032001"/>
          <a:ext cx="7877388" cy="4207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368" y="363087"/>
            <a:ext cx="8183880" cy="1051560"/>
          </a:xfrm>
        </p:spPr>
        <p:txBody>
          <a:bodyPr>
            <a:noAutofit/>
          </a:bodyPr>
          <a:lstStyle/>
          <a:p>
            <a:pPr algn="l"/>
            <a:r>
              <a:rPr lang="ru-RU" sz="2000" u="sng" dirty="0">
                <a:latin typeface="Book Antiqua" pitchFamily="18" charset="0"/>
              </a:rPr>
              <a:t>Анкетирование до реализации методической темы</a:t>
            </a:r>
            <a:r>
              <a:rPr lang="ru-RU" sz="2000" dirty="0">
                <a:latin typeface="Book Antiqua" pitchFamily="18" charset="0"/>
              </a:rPr>
              <a:t>: </a:t>
            </a:r>
            <a:r>
              <a:rPr lang="ru-RU" sz="2000" dirty="0" smtClean="0">
                <a:latin typeface="Book Antiqua" pitchFamily="18" charset="0"/>
              </a:rPr>
              <a:t>2. </a:t>
            </a:r>
            <a:r>
              <a:rPr lang="ru-RU" sz="2000" b="1" dirty="0" smtClean="0">
                <a:latin typeface="Book Antiqua" pitchFamily="18" charset="0"/>
              </a:rPr>
              <a:t>«Какие </a:t>
            </a:r>
            <a:r>
              <a:rPr lang="ru-RU" sz="2000" b="1" dirty="0" smtClean="0">
                <a:latin typeface="Book Antiqua" pitchFamily="18" charset="0"/>
              </a:rPr>
              <a:t>задания вызывают наибольшие затруднения?»</a:t>
            </a:r>
            <a:endParaRPr lang="ru-RU" sz="2000" b="1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29733" y="1820334"/>
          <a:ext cx="7730067" cy="4707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74320" y="1564641"/>
          <a:ext cx="8666480" cy="494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0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896" y="418670"/>
            <a:ext cx="8364862" cy="1143000"/>
          </a:xfrm>
        </p:spPr>
        <p:txBody>
          <a:bodyPr>
            <a:noAutofit/>
          </a:bodyPr>
          <a:lstStyle/>
          <a:p>
            <a:pPr algn="l"/>
            <a:r>
              <a:rPr lang="ru-RU" sz="2000" u="sng" dirty="0" smtClean="0">
                <a:latin typeface="Book Antiqua" pitchFamily="18" charset="0"/>
              </a:rPr>
              <a:t>Анкетирование после реализации методической темы</a:t>
            </a:r>
            <a:r>
              <a:rPr lang="ru-RU" sz="2000" dirty="0" smtClean="0">
                <a:latin typeface="Book Antiqua" pitchFamily="18" charset="0"/>
              </a:rPr>
              <a:t>: 1. </a:t>
            </a:r>
            <a:r>
              <a:rPr lang="ru-RU" sz="2000" b="1" dirty="0" smtClean="0">
                <a:latin typeface="Book Antiqua" pitchFamily="18" charset="0"/>
              </a:rPr>
              <a:t>Какие </a:t>
            </a:r>
            <a:r>
              <a:rPr lang="ru-RU" sz="2000" b="1" dirty="0" smtClean="0">
                <a:latin typeface="Book Antiqua" pitchFamily="18" charset="0"/>
              </a:rPr>
              <a:t>задания на уроках физики тебе наиболее интересны?</a:t>
            </a:r>
            <a:endParaRPr lang="ru-RU" sz="2000" b="1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35169" y="1949570"/>
          <a:ext cx="7970807" cy="478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17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876" y="469412"/>
            <a:ext cx="8100393" cy="1008112"/>
          </a:xfrm>
        </p:spPr>
        <p:txBody>
          <a:bodyPr>
            <a:noAutofit/>
          </a:bodyPr>
          <a:lstStyle/>
          <a:p>
            <a:pPr algn="l"/>
            <a:r>
              <a:rPr lang="ru-RU" sz="2000" u="sng" dirty="0">
                <a:latin typeface="Book Antiqua" pitchFamily="18" charset="0"/>
              </a:rPr>
              <a:t>Анкетирование после реализации методической темы</a:t>
            </a:r>
            <a:r>
              <a:rPr lang="ru-RU" sz="2000" dirty="0">
                <a:latin typeface="Book Antiqua" pitchFamily="18" charset="0"/>
              </a:rPr>
              <a:t>: </a:t>
            </a:r>
            <a:r>
              <a:rPr lang="ru-RU" sz="2000" b="1" dirty="0" smtClean="0"/>
              <a:t>Какие </a:t>
            </a:r>
            <a:r>
              <a:rPr lang="ru-RU" sz="2000" b="1" dirty="0" smtClean="0"/>
              <a:t>задания вызывают наибольшие затруднения?</a:t>
            </a:r>
            <a:endParaRPr lang="ru-RU" sz="20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7295279"/>
              </p:ext>
            </p:extLst>
          </p:nvPr>
        </p:nvGraphicFramePr>
        <p:xfrm>
          <a:off x="524932" y="1718734"/>
          <a:ext cx="8263467" cy="491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Результаты мониторинга успеваемости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84521" y="1736202"/>
          <a:ext cx="3605514" cy="2326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069711" y="1805651"/>
          <a:ext cx="3576577" cy="2245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245489" y="4190035"/>
          <a:ext cx="4074288" cy="230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3216" y="1620457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67064" y="1645535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73394" y="3902599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Представление опыта работы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Педагогический совет школы</a:t>
            </a:r>
          </a:p>
          <a:p>
            <a:pPr marL="114300" indent="0">
              <a:buNone/>
            </a:pPr>
            <a:endParaRPr lang="ru-RU" sz="1200" dirty="0" smtClean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Методическое объединение </a:t>
            </a:r>
          </a:p>
          <a:p>
            <a:pPr marL="114300" indent="0">
              <a:buNone/>
            </a:pPr>
            <a:r>
              <a:rPr lang="ru-RU" sz="1200" dirty="0" smtClean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учителей </a:t>
            </a:r>
            <a:r>
              <a:rPr lang="ru-RU" sz="1200" dirty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физики Рыбинского МР</a:t>
            </a:r>
          </a:p>
          <a:p>
            <a:pPr marL="114300" indent="0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Профессиональное </a:t>
            </a:r>
            <a:r>
              <a:rPr lang="ru-RU" sz="1200" dirty="0">
                <a:solidFill>
                  <a:schemeClr val="tx1"/>
                </a:solidFill>
              </a:rPr>
              <a:t>сообщество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    учителей </a:t>
            </a:r>
            <a:r>
              <a:rPr lang="ru-RU" sz="1200" dirty="0">
                <a:solidFill>
                  <a:schemeClr val="tx1"/>
                </a:solidFill>
              </a:rPr>
              <a:t>Рыбинска "Эврика"</a:t>
            </a:r>
          </a:p>
          <a:p>
            <a:pPr marL="114300" indent="0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Персональный </a:t>
            </a:r>
            <a:r>
              <a:rPr lang="ru-RU" sz="1200" dirty="0">
                <a:solidFill>
                  <a:schemeClr val="tx1"/>
                </a:solidFill>
              </a:rPr>
              <a:t>сайт учителя</a:t>
            </a:r>
          </a:p>
          <a:p>
            <a:pPr marL="114300" indent="0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Сайт </a:t>
            </a:r>
            <a:r>
              <a:rPr lang="ru-RU" sz="1200" dirty="0">
                <a:solidFill>
                  <a:schemeClr val="tx1"/>
                </a:solidFill>
              </a:rPr>
              <a:t>школы </a:t>
            </a:r>
          </a:p>
          <a:p>
            <a:pPr marL="114300" indent="0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Образовательный </a:t>
            </a:r>
            <a:r>
              <a:rPr lang="ru-RU" sz="1200" dirty="0">
                <a:solidFill>
                  <a:schemeClr val="tx1"/>
                </a:solidFill>
              </a:rPr>
              <a:t>проект «</a:t>
            </a:r>
            <a:r>
              <a:rPr lang="ru-RU" sz="1200" dirty="0" err="1">
                <a:solidFill>
                  <a:schemeClr val="tx1"/>
                </a:solidFill>
              </a:rPr>
              <a:t>Инфоурок</a:t>
            </a:r>
            <a:r>
              <a:rPr lang="ru-RU" sz="1200" dirty="0">
                <a:solidFill>
                  <a:schemeClr val="tx1"/>
                </a:solidFill>
              </a:rPr>
              <a:t>»</a:t>
            </a:r>
          </a:p>
          <a:p>
            <a:pPr marL="114300" indent="0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Сайт </a:t>
            </a:r>
            <a:r>
              <a:rPr lang="ru-RU" sz="1200" dirty="0">
                <a:solidFill>
                  <a:schemeClr val="tx1"/>
                </a:solidFill>
              </a:rPr>
              <a:t>ГАУ ДПО ЯО Институт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    развития </a:t>
            </a:r>
            <a:r>
              <a:rPr lang="ru-RU" sz="1200" dirty="0" smtClean="0">
                <a:solidFill>
                  <a:schemeClr val="tx1"/>
                </a:solidFill>
              </a:rPr>
              <a:t>образования</a:t>
            </a:r>
          </a:p>
          <a:p>
            <a:pPr marL="114300" indent="0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Круглый</a:t>
            </a:r>
            <a:r>
              <a:rPr lang="ru-RU" sz="1200" dirty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 стол </a:t>
            </a:r>
            <a:r>
              <a:rPr lang="ru-RU" sz="1200" dirty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в ЯГПУ «Кризис </a:t>
            </a:r>
            <a:r>
              <a:rPr lang="ru-RU" sz="1200" dirty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образования" </a:t>
            </a:r>
            <a:endParaRPr lang="ru-RU" sz="1200" dirty="0" smtClean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и </a:t>
            </a:r>
            <a:r>
              <a:rPr lang="ru-RU" sz="1200" dirty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образовательные кризисы: мифы и реальность</a:t>
            </a:r>
            <a:r>
              <a:rPr lang="ru-RU" sz="1200" dirty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»</a:t>
            </a:r>
          </a:p>
          <a:p>
            <a:pPr marL="114300" indent="0">
              <a:buNone/>
            </a:pPr>
            <a:endParaRPr lang="ru-RU" sz="12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114300" indent="0">
              <a:buNone/>
            </a:pPr>
            <a:endParaRPr lang="ru-RU" sz="12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114300" indent="0">
              <a:buNone/>
            </a:pPr>
            <a:endParaRPr lang="ru-RU" sz="12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6145" name="Picture 1" descr="C:\Users\annad\OneDrive\Рабочий стол\ф\5SA4lUYdr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7546" y="1860326"/>
            <a:ext cx="3025049" cy="4033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393" y="578493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Приглашаю к сотрудничеству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E-mail 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zadavakachka@yandex.ru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Сайт: </a:t>
            </a:r>
            <a:r>
              <a:rPr lang="ru-RU" u="sng" dirty="0">
                <a:hlinkClick r:id="rId3"/>
              </a:rPr>
              <a:t>https://zadavakachka.wixsite.com/mysite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/>
              <a:t>ФЕДЕРАЛЬНЫЙ ГОСУДАРСТВЕННЫЙ ОБРАЗОВАТЕЛЬНЫЙ СТАНДАРТ ОСНОВНОГО ОБЩЕГО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9915" y="1823609"/>
            <a:ext cx="78867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b="1" dirty="0" smtClean="0"/>
              <a:t>Портрет выпускника основной школы: </a:t>
            </a:r>
          </a:p>
          <a:p>
            <a:pPr marL="0" indent="0">
              <a:buNone/>
            </a:pPr>
            <a:r>
              <a:rPr lang="ru-RU" sz="3600" dirty="0" smtClean="0"/>
              <a:t>…. умеющий учиться, осознающий важность образования и самообразования для жизни и деятельности, способный применять полученные знания на практике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Федеральный государственный образовательный стандарт основного общего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b="1" dirty="0"/>
              <a:t>Результат образования - освоение учащимися «универсальных учебных действий»</a:t>
            </a:r>
          </a:p>
          <a:p>
            <a:pPr marL="114300" indent="0">
              <a:buNone/>
            </a:pPr>
            <a:r>
              <a:rPr lang="ru-RU" sz="2800" dirty="0"/>
              <a:t>Универсальные учебные действия  - умение</a:t>
            </a:r>
            <a:r>
              <a:rPr lang="ru-RU" sz="2800" b="1" dirty="0"/>
              <a:t> </a:t>
            </a:r>
            <a:r>
              <a:rPr lang="ru-RU" sz="2800" dirty="0"/>
              <a:t>учиться, </a:t>
            </a:r>
            <a:r>
              <a:rPr lang="ru-RU" sz="2800" b="1" dirty="0"/>
              <a:t>… решать реальные жизненные проблемы </a:t>
            </a:r>
            <a:r>
              <a:rPr lang="ru-RU" sz="2800" b="1" dirty="0" smtClean="0"/>
              <a:t>…                                             </a:t>
            </a:r>
          </a:p>
          <a:p>
            <a:pPr marL="114300" indent="0" algn="r">
              <a:buNone/>
            </a:pPr>
            <a:r>
              <a:rPr lang="ru-RU" dirty="0" smtClean="0"/>
              <a:t>(ФГОС ООО)</a:t>
            </a:r>
          </a:p>
          <a:p>
            <a:pPr marL="114300" indent="0">
              <a:buNone/>
            </a:pPr>
            <a:endParaRPr lang="ru-RU" sz="2800" b="1" dirty="0"/>
          </a:p>
          <a:p>
            <a:pPr>
              <a:spcBef>
                <a:spcPts val="2400"/>
              </a:spcBef>
            </a:pPr>
            <a:r>
              <a:rPr lang="ru-RU" sz="2800" b="1" dirty="0" smtClean="0"/>
              <a:t>Основа ФГОС - системно-</a:t>
            </a:r>
            <a:r>
              <a:rPr lang="ru-RU" sz="2800" b="1" dirty="0" err="1" smtClean="0"/>
              <a:t>деятельностный</a:t>
            </a:r>
            <a:r>
              <a:rPr lang="ru-RU" sz="2800" b="1" dirty="0" smtClean="0"/>
              <a:t> подход </a:t>
            </a:r>
          </a:p>
          <a:p>
            <a:pPr marL="114300" indent="0">
              <a:buNone/>
            </a:pPr>
            <a:r>
              <a:rPr lang="ru-RU" sz="2800" dirty="0" smtClean="0"/>
              <a:t>… нужно</a:t>
            </a:r>
            <a:r>
              <a:rPr lang="ru-RU" sz="2800" dirty="0"/>
              <a:t>, чтобы обучение вошло в жизнь, чтобы оно имело </a:t>
            </a:r>
            <a:r>
              <a:rPr lang="ru-RU" sz="2800" b="1" dirty="0"/>
              <a:t>жизненный смысл </a:t>
            </a:r>
            <a:r>
              <a:rPr lang="ru-RU" sz="2800" dirty="0"/>
              <a:t>для </a:t>
            </a:r>
            <a:r>
              <a:rPr lang="ru-RU" sz="2800" dirty="0" smtClean="0"/>
              <a:t>учащегося </a:t>
            </a:r>
          </a:p>
          <a:p>
            <a:pPr marL="114300" indent="0" algn="r">
              <a:buNone/>
            </a:pPr>
            <a:r>
              <a:rPr lang="ru-RU" dirty="0" smtClean="0"/>
              <a:t>Алексей </a:t>
            </a:r>
            <a:r>
              <a:rPr lang="ru-RU" dirty="0"/>
              <a:t>Николаевич </a:t>
            </a:r>
            <a:r>
              <a:rPr lang="ru-RU" dirty="0" smtClean="0"/>
              <a:t>Леонтьев</a:t>
            </a:r>
          </a:p>
          <a:p>
            <a:pPr marL="114300" indent="0">
              <a:buNone/>
            </a:pPr>
            <a:endParaRPr lang="ru-RU" sz="2800" b="1" dirty="0" smtClean="0"/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8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Об интересе к учению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sz="3200" dirty="0" smtClean="0"/>
              <a:t>Учение</a:t>
            </a:r>
            <a:r>
              <a:rPr lang="ru-RU" sz="3200" dirty="0"/>
              <a:t>, лишенное всякого интереса и взятое только силой принуждения, убивает в ученике охоту к овладению знаниями. Приохотить ребенка к учению гораздо более достойная задача, чем </a:t>
            </a:r>
            <a:r>
              <a:rPr lang="ru-RU" sz="3200" dirty="0" smtClean="0"/>
              <a:t>приневолить </a:t>
            </a:r>
            <a:endParaRPr lang="ru-RU" sz="3200" dirty="0" smtClean="0"/>
          </a:p>
          <a:p>
            <a:pPr marL="114300" indent="0" algn="r">
              <a:buNone/>
            </a:pPr>
            <a:r>
              <a:rPr lang="ru-RU" dirty="0" smtClean="0"/>
              <a:t>Константин </a:t>
            </a:r>
            <a:r>
              <a:rPr lang="ru-RU" dirty="0"/>
              <a:t>Дмитриевич </a:t>
            </a:r>
            <a:r>
              <a:rPr lang="ru-RU" dirty="0" smtClean="0"/>
              <a:t>Ушинский</a:t>
            </a:r>
          </a:p>
          <a:p>
            <a:pPr marL="114300" indent="0">
              <a:buNone/>
            </a:pPr>
            <a:endParaRPr lang="ru-RU" sz="2800" b="1" dirty="0" smtClean="0"/>
          </a:p>
          <a:p>
            <a:pPr marL="114300" indent="0">
              <a:buNone/>
            </a:pPr>
            <a:r>
              <a:rPr lang="ru-RU" sz="3200" dirty="0" smtClean="0"/>
              <a:t>Наука </a:t>
            </a:r>
            <a:r>
              <a:rPr lang="ru-RU" sz="3200" dirty="0"/>
              <a:t>должна быть весёлая, </a:t>
            </a:r>
            <a:r>
              <a:rPr lang="ru-RU" sz="3200" dirty="0" smtClean="0"/>
              <a:t>увлекательная </a:t>
            </a:r>
            <a:r>
              <a:rPr lang="ru-RU" sz="3200" dirty="0"/>
              <a:t>и </a:t>
            </a:r>
            <a:r>
              <a:rPr lang="ru-RU" sz="3200" dirty="0" smtClean="0"/>
              <a:t>простая</a:t>
            </a:r>
            <a:endParaRPr lang="ru-RU" sz="3200" dirty="0" smtClean="0"/>
          </a:p>
          <a:p>
            <a:pPr marL="114300" indent="0" algn="r">
              <a:buNone/>
            </a:pPr>
            <a:r>
              <a:rPr lang="ru-RU" dirty="0" smtClean="0"/>
              <a:t>Пётр </a:t>
            </a:r>
            <a:r>
              <a:rPr lang="ru-RU" dirty="0"/>
              <a:t>Леонидович </a:t>
            </a:r>
            <a:r>
              <a:rPr lang="ru-RU" dirty="0" err="1"/>
              <a:t>Капица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3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Методическое пособие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238" y="1752600"/>
            <a:ext cx="3099524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Цель </a:t>
            </a:r>
            <a:r>
              <a:rPr lang="ru-RU" dirty="0" smtClean="0"/>
              <a:t>работы по методической 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</a:t>
            </a:r>
            <a:r>
              <a:rPr lang="ru-RU" sz="3200" dirty="0" smtClean="0"/>
              <a:t>оздание </a:t>
            </a:r>
            <a:r>
              <a:rPr lang="ru-RU" sz="3200" dirty="0"/>
              <a:t>условий для </a:t>
            </a:r>
            <a:r>
              <a:rPr lang="ru-RU" sz="3200" dirty="0" smtClean="0"/>
              <a:t>формирования интереса учащихся к </a:t>
            </a:r>
            <a:r>
              <a:rPr lang="ru-RU" sz="3200" dirty="0"/>
              <a:t>изучению физики, овладению практико-ориентированными </a:t>
            </a:r>
            <a:r>
              <a:rPr lang="ru-RU" sz="3200" dirty="0" smtClean="0"/>
              <a:t>знаниями через использование сюжетных задач</a:t>
            </a:r>
          </a:p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8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Сюжетные задачи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3800" dirty="0"/>
              <a:t>Под </a:t>
            </a:r>
            <a:r>
              <a:rPr lang="ru-RU" sz="3800" b="1" u="sng" dirty="0"/>
              <a:t>сюжетными</a:t>
            </a:r>
            <a:r>
              <a:rPr lang="ru-RU" sz="3800" dirty="0"/>
              <a:t> мы понимаем задачи, в которых описан некоторый жизненный сюжет (явление, событие, процесс), с целью нахождения определённых количественных характеристик или </a:t>
            </a:r>
            <a:r>
              <a:rPr lang="ru-RU" sz="3800" dirty="0" smtClean="0"/>
              <a:t>значений </a:t>
            </a:r>
          </a:p>
          <a:p>
            <a:pPr marL="114300" indent="0" algn="r">
              <a:buNone/>
            </a:pPr>
            <a:r>
              <a:rPr lang="ru-RU" sz="3800" dirty="0" smtClean="0"/>
              <a:t>Лев Моисеевич Фридман</a:t>
            </a:r>
          </a:p>
          <a:p>
            <a:pPr marL="114300" indent="0" algn="r">
              <a:buNone/>
            </a:pPr>
            <a:endParaRPr lang="ru-RU" sz="3800" dirty="0" smtClean="0"/>
          </a:p>
          <a:p>
            <a:pPr marL="114300" indent="0">
              <a:buNone/>
            </a:pPr>
            <a:endParaRPr lang="ru-RU" sz="3800" dirty="0" smtClean="0"/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91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/>
              <a:t>функции сюжетных </a:t>
            </a:r>
            <a:r>
              <a:rPr lang="ru-RU" sz="3200" dirty="0" smtClean="0"/>
              <a:t>задач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404" y="1763232"/>
            <a:ext cx="8229600" cy="43735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/>
              <a:t>Образовательная</a:t>
            </a:r>
            <a:r>
              <a:rPr lang="ru-RU" dirty="0"/>
              <a:t>: освоение умений, видов деятельности  по получению нового знания в рамках учебного предмета, его преобразованию и применению, формирование научного типа мышления, владение научной терминологией, ключевыми понятиями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Развивающая</a:t>
            </a:r>
            <a:r>
              <a:rPr lang="ru-RU" dirty="0"/>
              <a:t>: развитие </a:t>
            </a:r>
            <a:r>
              <a:rPr lang="ru-RU" dirty="0" smtClean="0"/>
              <a:t>восприятия</a:t>
            </a:r>
            <a:r>
              <a:rPr lang="ru-RU" dirty="0"/>
              <a:t>, внимания, памяти, воображения, </a:t>
            </a:r>
            <a:r>
              <a:rPr lang="ru-RU" dirty="0" smtClean="0"/>
              <a:t>мышления</a:t>
            </a:r>
            <a:r>
              <a:rPr lang="ru-RU" dirty="0"/>
              <a:t>, </a:t>
            </a:r>
            <a:r>
              <a:rPr lang="ru-RU" dirty="0" smtClean="0"/>
              <a:t>речи; </a:t>
            </a:r>
            <a:r>
              <a:rPr lang="ru-RU" dirty="0"/>
              <a:t>формирование </a:t>
            </a:r>
            <a:r>
              <a:rPr lang="ru-RU" dirty="0" err="1"/>
              <a:t>общеучебных</a:t>
            </a:r>
            <a:r>
              <a:rPr lang="ru-RU" dirty="0"/>
              <a:t> умений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Воспитательная</a:t>
            </a:r>
            <a:r>
              <a:rPr lang="ru-RU" dirty="0"/>
              <a:t>: формирование мировоззрения, познавательного интереса, нравственных качеств </a:t>
            </a:r>
            <a:r>
              <a:rPr lang="ru-RU" dirty="0" smtClean="0"/>
              <a:t>личности</a:t>
            </a:r>
          </a:p>
          <a:p>
            <a:pPr marL="114300" lvl="0" indent="0" algn="r">
              <a:buNone/>
            </a:pPr>
            <a:endParaRPr lang="ru-RU" dirty="0" smtClean="0"/>
          </a:p>
          <a:p>
            <a:pPr marL="114300" lvl="0" indent="0" algn="r">
              <a:buNone/>
            </a:pPr>
            <a:r>
              <a:rPr lang="ru-RU" sz="2100" dirty="0" smtClean="0"/>
              <a:t>(по В.А. </a:t>
            </a:r>
            <a:r>
              <a:rPr lang="ru-RU" sz="2100" dirty="0" err="1" smtClean="0"/>
              <a:t>Далингеру</a:t>
            </a:r>
            <a:r>
              <a:rPr lang="ru-RU" sz="2100" dirty="0" smtClean="0"/>
              <a:t>, Л.В. </a:t>
            </a:r>
            <a:r>
              <a:rPr lang="ru-RU" sz="2100" dirty="0" err="1" smtClean="0"/>
              <a:t>Шелеховой</a:t>
            </a:r>
            <a:r>
              <a:rPr lang="ru-RU" sz="2100" dirty="0" smtClean="0"/>
              <a:t>) </a:t>
            </a:r>
            <a:endParaRPr lang="ru-RU" sz="2100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03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405" y="418669"/>
            <a:ext cx="8357191" cy="936104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Book Antiqua" pitchFamily="18" charset="0"/>
              </a:rPr>
              <a:t>Э</a:t>
            </a:r>
            <a:r>
              <a:rPr lang="ru-RU" sz="2800" dirty="0" smtClean="0">
                <a:latin typeface="Book Antiqua" pitchFamily="18" charset="0"/>
              </a:rPr>
              <a:t>тапы </a:t>
            </a:r>
            <a:r>
              <a:rPr lang="ru-RU" sz="2800" dirty="0">
                <a:latin typeface="Book Antiqua" pitchFamily="18" charset="0"/>
              </a:rPr>
              <a:t>работы по использованию </a:t>
            </a:r>
            <a:r>
              <a:rPr lang="ru-RU" sz="2800" dirty="0" smtClean="0">
                <a:latin typeface="Book Antiqua" pitchFamily="18" charset="0"/>
              </a:rPr>
              <a:t>сюжетных задач </a:t>
            </a:r>
            <a:r>
              <a:rPr lang="ru-RU" sz="2800" dirty="0">
                <a:latin typeface="Book Antiqua" pitchFamily="18" charset="0"/>
              </a:rPr>
              <a:t>на </a:t>
            </a:r>
            <a:r>
              <a:rPr lang="ru-RU" sz="2800" dirty="0" smtClean="0">
                <a:latin typeface="Book Antiqua" pitchFamily="18" charset="0"/>
              </a:rPr>
              <a:t>уроках</a:t>
            </a:r>
            <a:endParaRPr lang="ru-RU" sz="2800" dirty="0"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344" y="1628800"/>
            <a:ext cx="8601740" cy="4931488"/>
          </a:xfrm>
        </p:spPr>
        <p:txBody>
          <a:bodyPr>
            <a:noAutofit/>
          </a:bodyPr>
          <a:lstStyle/>
          <a:p>
            <a:pPr lvl="0"/>
            <a:r>
              <a:rPr lang="ru-RU" sz="3200" dirty="0"/>
              <a:t>Разбор готовых сюжетных </a:t>
            </a:r>
            <a:r>
              <a:rPr lang="ru-RU" sz="3200" dirty="0" smtClean="0"/>
              <a:t>задач</a:t>
            </a:r>
            <a:endParaRPr lang="ru-RU" sz="3200" dirty="0"/>
          </a:p>
          <a:p>
            <a:pPr lvl="0"/>
            <a:r>
              <a:rPr lang="ru-RU" sz="3200" dirty="0"/>
              <a:t>Составление сюжетных задач совместно с </a:t>
            </a:r>
            <a:r>
              <a:rPr lang="ru-RU" sz="3200" dirty="0" smtClean="0"/>
              <a:t>учителем</a:t>
            </a:r>
            <a:endParaRPr lang="ru-RU" sz="3200" dirty="0"/>
          </a:p>
          <a:p>
            <a:pPr lvl="0"/>
            <a:r>
              <a:rPr lang="ru-RU" sz="3200" dirty="0"/>
              <a:t>Составление сюжетных задач в парах (группах</a:t>
            </a:r>
            <a:r>
              <a:rPr lang="ru-RU" sz="3200" dirty="0" smtClean="0"/>
              <a:t>)</a:t>
            </a:r>
            <a:endParaRPr lang="ru-RU" sz="3200" dirty="0"/>
          </a:p>
          <a:p>
            <a:pPr lvl="0"/>
            <a:r>
              <a:rPr lang="ru-RU" sz="3200" dirty="0"/>
              <a:t>Самостоятельное составление сюжетных задач </a:t>
            </a:r>
            <a:r>
              <a:rPr lang="ru-RU" sz="3200" dirty="0" smtClean="0"/>
              <a:t>учащимися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587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1440</TotalTime>
  <Words>653</Words>
  <Application>Microsoft Office PowerPoint</Application>
  <PresentationFormat>Экран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Аптека</vt:lpstr>
      <vt:lpstr>публичная презентация результатов педагогической деятельности учителя</vt:lpstr>
      <vt:lpstr>ФЕДЕРАЛЬНЫЙ ГОСУДАРСТВЕННЫЙ ОБРАЗОВАТЕЛЬНЫЙ СТАНДАРТ ОСНОВНОГО ОБЩЕГО ОБРАЗОВАНИЯ</vt:lpstr>
      <vt:lpstr>Федеральный государственный образовательный стандарт основного общего образования</vt:lpstr>
      <vt:lpstr>Об интересе к учению</vt:lpstr>
      <vt:lpstr>Методическое пособие</vt:lpstr>
      <vt:lpstr>Цель работы по методической теме</vt:lpstr>
      <vt:lpstr>Сюжетные задачи</vt:lpstr>
      <vt:lpstr>функции сюжетных задач</vt:lpstr>
      <vt:lpstr>Этапы работы по использованию сюжетных задач на уроках</vt:lpstr>
      <vt:lpstr>Типы сюжетных задач по физике</vt:lpstr>
      <vt:lpstr>Использование сюжетных задач  на уроках физики</vt:lpstr>
      <vt:lpstr>исследовательская деятельность учащихся </vt:lpstr>
      <vt:lpstr>Анкетирование до реализации методической темы: 1. «Какие задания на уроках физики тебе наиболее интересны?»</vt:lpstr>
      <vt:lpstr>Анкетирование до реализации методической темы: 2. «Какие задания вызывают наибольшие затруднения?»</vt:lpstr>
      <vt:lpstr>Анкетирование после реализации методической темы: 1. Какие задания на уроках физики тебе наиболее интересны?</vt:lpstr>
      <vt:lpstr>Анкетирование после реализации методической темы: Какие задания вызывают наибольшие затруднения?</vt:lpstr>
      <vt:lpstr>Результаты мониторинга успеваемости</vt:lpstr>
      <vt:lpstr>Представление опыта работы</vt:lpstr>
      <vt:lpstr>Приглашаю к сотрудничеству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Домашний</cp:lastModifiedBy>
  <cp:revision>147</cp:revision>
  <dcterms:created xsi:type="dcterms:W3CDTF">2018-09-04T12:10:47Z</dcterms:created>
  <dcterms:modified xsi:type="dcterms:W3CDTF">2021-03-31T08:51:01Z</dcterms:modified>
</cp:coreProperties>
</file>